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38"/>
  </p:notesMasterIdLst>
  <p:sldIdLst>
    <p:sldId id="257" r:id="rId2"/>
    <p:sldId id="260" r:id="rId3"/>
    <p:sldId id="261" r:id="rId4"/>
    <p:sldId id="304" r:id="rId5"/>
    <p:sldId id="270" r:id="rId6"/>
    <p:sldId id="271" r:id="rId7"/>
    <p:sldId id="272" r:id="rId8"/>
    <p:sldId id="273" r:id="rId9"/>
    <p:sldId id="278" r:id="rId10"/>
    <p:sldId id="286" r:id="rId11"/>
    <p:sldId id="305" r:id="rId12"/>
    <p:sldId id="274" r:id="rId13"/>
    <p:sldId id="292" r:id="rId14"/>
    <p:sldId id="293" r:id="rId15"/>
    <p:sldId id="275" r:id="rId16"/>
    <p:sldId id="276" r:id="rId17"/>
    <p:sldId id="294" r:id="rId18"/>
    <p:sldId id="277" r:id="rId19"/>
    <p:sldId id="289" r:id="rId20"/>
    <p:sldId id="295" r:id="rId21"/>
    <p:sldId id="279" r:id="rId22"/>
    <p:sldId id="290" r:id="rId23"/>
    <p:sldId id="296" r:id="rId24"/>
    <p:sldId id="280" r:id="rId25"/>
    <p:sldId id="282" r:id="rId26"/>
    <p:sldId id="283" r:id="rId27"/>
    <p:sldId id="297" r:id="rId28"/>
    <p:sldId id="299" r:id="rId29"/>
    <p:sldId id="298" r:id="rId30"/>
    <p:sldId id="284" r:id="rId31"/>
    <p:sldId id="307" r:id="rId32"/>
    <p:sldId id="306" r:id="rId33"/>
    <p:sldId id="285" r:id="rId34"/>
    <p:sldId id="300" r:id="rId35"/>
    <p:sldId id="269" r:id="rId36"/>
    <p:sldId id="302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D2Coding" panose="020B0609020101020101" pitchFamily="49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320" autoAdjust="0"/>
  </p:normalViewPr>
  <p:slideViewPr>
    <p:cSldViewPr snapToGrid="0">
      <p:cViewPr>
        <p:scale>
          <a:sx n="75" d="100"/>
          <a:sy n="75" d="100"/>
        </p:scale>
        <p:origin x="989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9951" y="2851920"/>
            <a:ext cx="10572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포스트 코로나 온라인 소비패턴 예측 및 온라인 시장 트렌드 조사</a:t>
            </a:r>
            <a:endParaRPr lang="ko-KR" altLang="en-US" sz="3000" spc="-3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83909" y="5924734"/>
            <a:ext cx="14927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spc="-3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오뚜기팀</a:t>
            </a:r>
            <a:r>
              <a:rPr lang="ko-KR" altLang="en-US" sz="1500" spc="-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spc="-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 </a:t>
            </a:r>
            <a:r>
              <a:rPr lang="ko-KR" altLang="en-US" sz="1500" spc="-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이정훈</a:t>
            </a:r>
            <a:endParaRPr lang="ko-KR" altLang="en-US" sz="1500" spc="-3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0692" y="502941"/>
            <a:ext cx="10674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디지털가전을 제외하고는 모바일의 매출액 비중이 압도적으로 높았으며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**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디지털가전이 왜 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pc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비중이 높은지를 설명자료 보충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5544" y="273636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968" y="1119906"/>
            <a:ext cx="3033627" cy="1564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99067" y="273636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55" y="1119906"/>
            <a:ext cx="3099522" cy="16080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22939" y="2736360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43" y="3015500"/>
            <a:ext cx="3016394" cy="15647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47584" y="4536006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27" y="2998094"/>
            <a:ext cx="2944290" cy="15211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52335" y="4635828"/>
            <a:ext cx="517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013" y="2998093"/>
            <a:ext cx="2970056" cy="15320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22523" y="4580264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508" y="4875791"/>
            <a:ext cx="2952044" cy="15401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64675" y="6432642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840" y="4898770"/>
            <a:ext cx="2866863" cy="1494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62311" y="6432642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5180" y="4898771"/>
            <a:ext cx="2930027" cy="15262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6194" y="643264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164" y="1119906"/>
            <a:ext cx="2996544" cy="15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0692" y="502941"/>
            <a:ext cx="106747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계절관련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5544" y="273636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9067" y="273636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22939" y="2736360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47584" y="4536006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52335" y="4635828"/>
            <a:ext cx="517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22523" y="4580264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4675" y="6432642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62311" y="6432642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56194" y="643264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79" y="2959218"/>
            <a:ext cx="2923608" cy="15140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80" y="1094658"/>
            <a:ext cx="2920537" cy="14986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54" y="1091025"/>
            <a:ext cx="2915930" cy="150019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588" y="1072861"/>
            <a:ext cx="2926679" cy="15078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964" y="2980054"/>
            <a:ext cx="2932820" cy="15094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888" y="3027858"/>
            <a:ext cx="2923608" cy="14986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59" y="4923237"/>
            <a:ext cx="2925143" cy="150940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1160" y="4923237"/>
            <a:ext cx="2931285" cy="15124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3306" y="4826485"/>
            <a:ext cx="2928214" cy="15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14334" y="493081"/>
            <a:ext cx="10907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온라인 매출액과 소비자심리지수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경기심리지수를 같이 보게 되었는데</a:t>
            </a:r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매출액에 증가가 단순히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경기가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호황되기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때문인지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실질적으로 온라인에 의존도가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상승한건지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좀 더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설득력있게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보기위함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8230" y="5630646"/>
            <a:ext cx="19809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온라인 매출액 추세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1527" y="3589461"/>
            <a:ext cx="2486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소비자심리지수 추세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929384"/>
            <a:ext cx="6597439" cy="3397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76" y="1075376"/>
            <a:ext cx="4840153" cy="24925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75" y="3942551"/>
            <a:ext cx="4840153" cy="2482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46084" y="6547267"/>
            <a:ext cx="24866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경기심리지수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1959" y="6281844"/>
            <a:ext cx="109074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&gt;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 결과 상반되는 패턴을 보여주었고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76459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14334" y="548906"/>
            <a:ext cx="109074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축에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심리지수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y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축에 매출액을 두고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point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그래프를 그려본 결과 점들이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선형성을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띈다고 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판단하였으며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유의미한 변수로 채택을 할 수 있겠다고 생각하였음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하지만 이 현상이 단순히 소비자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심리지수가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높아지면 온라인 시장은 위축된다고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볼수는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없음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왜냐하면 다른 얽혀있는 요소들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온라인 사용 고도화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코로나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기타 경제상황 등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있기 때문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20" y="2248632"/>
            <a:ext cx="5149850" cy="26667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22216" y="5078386"/>
            <a:ext cx="312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 =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소비자심리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y =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매출액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11" y="2272718"/>
            <a:ext cx="5208020" cy="26667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79718" y="5078387"/>
            <a:ext cx="312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 =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경기심리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y =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매출액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8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8" y="2059704"/>
            <a:ext cx="5399741" cy="2779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3944" y="4838815"/>
            <a:ext cx="19809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 온라인 매출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1" y="2059703"/>
            <a:ext cx="5391902" cy="27822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33859" y="4838815"/>
            <a:ext cx="2758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 코로나확진자수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7534" y="1370785"/>
            <a:ext cx="11525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다음은 코로나와 온라인매출의 관계를 살펴보았고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자세하게 살펴보기 위해서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매출액만을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가지고 살펴보았다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534" y="5674468"/>
            <a:ext cx="11525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상승하는 속도와 추세가 많이 다르게 보였으며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25161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2" y="1810281"/>
            <a:ext cx="5149946" cy="2668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409" y="4664211"/>
            <a:ext cx="4093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2020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 =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코로나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확진자수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y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매출액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94" y="1812526"/>
            <a:ext cx="5155882" cy="26659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82127" y="4664211"/>
            <a:ext cx="55645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2017~ 2020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 =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코로나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확진자수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y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매출액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534" y="5677753"/>
            <a:ext cx="11525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2017~2020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년도로 보았을 때 매출액에 상승추세가 높지 않을 것으로 보아 이미 고도화가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되있는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상태에서 코로나의 변수가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많은 영향을 주지 않았을 수도 있겠다라는 판단을 할 수 있었음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9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2043" y="316649"/>
            <a:ext cx="92183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pc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산업군별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검색추이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확인해본 결과 모든 분야에서 </a:t>
            </a:r>
            <a:r>
              <a:rPr lang="en-US" altLang="ko-KR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통한 검색이 높은 비중을 차지하고 있음을 알 수 있었으며  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5951" y="2803854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96" y="1161791"/>
            <a:ext cx="3050940" cy="15719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28" y="1161791"/>
            <a:ext cx="3085589" cy="16016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78277" y="2803854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414" y="1161792"/>
            <a:ext cx="3101621" cy="1601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04030" y="2803854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47" y="3183307"/>
            <a:ext cx="2918024" cy="15210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3639" y="4738883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926" y="3197882"/>
            <a:ext cx="2898191" cy="15108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98410" y="4753366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144" y="3105681"/>
            <a:ext cx="3056511" cy="15954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63971" y="4756692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560" y="5109405"/>
            <a:ext cx="2872409" cy="1490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44633" y="660532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926" y="5120909"/>
            <a:ext cx="2808470" cy="14525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75222" y="6621574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1145" y="5109404"/>
            <a:ext cx="2836661" cy="14808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660916" y="6605321"/>
            <a:ext cx="1216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6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653" y="5325102"/>
            <a:ext cx="11430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검색추이와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매출액의 관계를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point plot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나타내보았을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때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선형성을</a:t>
            </a:r>
            <a:r>
              <a:rPr lang="ko-KR" altLang="en-US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많이 보이고 있음을 알 수 있었다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 결과를 통해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검색추이가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매출액을 예측하는 과정에서 중요한 변수가 될 수 있다고 판단하게 되었음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연결성 관련 내용 </a:t>
            </a:r>
            <a:r>
              <a:rPr lang="ko-KR" altLang="en-US" sz="15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추가설명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잠재고객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관심도 등등 설명 추가</a:t>
            </a:r>
            <a:r>
              <a:rPr lang="en-US" altLang="ko-KR" sz="15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!!!!</a:t>
            </a:r>
            <a:endParaRPr lang="en-US" altLang="ko-KR" sz="150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1826046"/>
            <a:ext cx="5605633" cy="28866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07008" y="4886322"/>
            <a:ext cx="2274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모바일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검색추이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매출액관계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87" y="1826047"/>
            <a:ext cx="5605634" cy="28986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82493" y="4901790"/>
            <a:ext cx="2274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인터넷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검색추이</a:t>
            </a:r>
            <a:r>
              <a:rPr lang="ko-KR" altLang="en-US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sz="1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매출액관계</a:t>
            </a:r>
            <a:endParaRPr lang="en-US" altLang="ko-KR" sz="1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5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3896" y="2732368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32" y="1151815"/>
            <a:ext cx="3024000" cy="15588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01255" y="2731394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539" y="1151814"/>
            <a:ext cx="3024000" cy="1561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79175" y="2731394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21" y="3015560"/>
            <a:ext cx="3024000" cy="1550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46625" y="4617415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932" y="3088752"/>
            <a:ext cx="3024000" cy="15572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90305" y="4683827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539" y="3088752"/>
            <a:ext cx="3024000" cy="15597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38429" y="4683828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30" y="4973459"/>
            <a:ext cx="3024000" cy="15581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14073" y="6531566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560" y="4960826"/>
            <a:ext cx="3024000" cy="15620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50453" y="6604758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606" y="4960826"/>
            <a:ext cx="3024000" cy="15595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05876" y="6604758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19694" y="445785"/>
            <a:ext cx="10916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mobile_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산업군별로 성별에 따른 관심도 확인을 해보았으며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관심분야의 차이가 있음을 볼 수 있었음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822" y="1151814"/>
            <a:ext cx="3024000" cy="15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0725" y="463997"/>
            <a:ext cx="10916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또한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Mobile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에서와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pc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에서의 각 성별로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검색빈도가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다른것으로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보아 각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산업군별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판매매체별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성별에 대한 변수들을 잘 활용하는 것이 중요하다고 판단하였음 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3639" y="2840630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7534" y="2865159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5899" y="2830959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1695" y="4588997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0615" y="4665085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73539" y="4655410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34304" y="6554082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70684" y="6598489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26107" y="6598489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89" y="1214087"/>
            <a:ext cx="3024000" cy="15515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44" y="1249385"/>
            <a:ext cx="3024000" cy="15565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533" y="1235788"/>
            <a:ext cx="3024000" cy="15563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89" y="3067004"/>
            <a:ext cx="3024000" cy="155815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107" y="3142601"/>
            <a:ext cx="3024000" cy="155882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533" y="3067004"/>
            <a:ext cx="3024000" cy="156446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989" y="4992608"/>
            <a:ext cx="3024000" cy="156452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6108" y="5000236"/>
            <a:ext cx="3024000" cy="155801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5511" y="5012919"/>
            <a:ext cx="3024000" cy="15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9876" y="2497976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01</a:t>
            </a:r>
            <a:endParaRPr lang="ko-KR" altLang="en-US" sz="2500" b="1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35230" y="31940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주제선정</a:t>
            </a:r>
            <a:endParaRPr lang="ko-KR" altLang="en-US" sz="16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6757" y="2497976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02</a:t>
            </a:r>
            <a:endParaRPr lang="ko-KR" altLang="en-US" sz="2500" b="1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9366" y="3194050"/>
            <a:ext cx="301555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데이터수집</a:t>
            </a:r>
            <a:r>
              <a:rPr lang="ko-KR" altLang="en-US" sz="1600" dirty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및 처리방법</a:t>
            </a:r>
            <a:endParaRPr lang="en-US" altLang="ko-KR" sz="1600" dirty="0" smtClean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7958" y="2497976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03</a:t>
            </a:r>
            <a:endParaRPr lang="ko-KR" altLang="en-US" sz="2500" b="1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35224" y="3194050"/>
            <a:ext cx="2582778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16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 및 결과</a:t>
            </a:r>
            <a:endParaRPr lang="ko-KR" altLang="en-US" sz="16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9159" y="2497976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04</a:t>
            </a:r>
            <a:endParaRPr lang="ko-KR" altLang="en-US" sz="2500" b="1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10705" y="3194050"/>
            <a:ext cx="282700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r>
              <a:rPr lang="ko-KR" altLang="en-US" sz="16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및 성능평가</a:t>
            </a:r>
            <a:endParaRPr lang="ko-KR" altLang="en-US" sz="16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9874" y="62789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90359" y="2497976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</a:t>
            </a:r>
            <a:endParaRPr lang="ko-KR" altLang="en-US" sz="2500" b="1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50737" y="3194050"/>
            <a:ext cx="282700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결론 및 한계점</a:t>
            </a:r>
            <a:endParaRPr lang="ko-KR" altLang="en-US" sz="16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114" y="5445800"/>
            <a:ext cx="10916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 성별에 따른 관심도가 매출액에 영향을 주는지를 확인해볼 결과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역시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선형성을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보여주고 있었으며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산업군별</a:t>
            </a:r>
            <a:endParaRPr lang="en-US" altLang="ko-KR" sz="1500" dirty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타켓성별을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설정하는게 영향을 끼칠 수 있다는 판단을 하게 되었음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0" y="2093315"/>
            <a:ext cx="5461693" cy="2818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093315"/>
            <a:ext cx="5471160" cy="28289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13434" y="4922235"/>
            <a:ext cx="101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모바일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36140" y="4922235"/>
            <a:ext cx="101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인터넷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6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11664" y="227513"/>
            <a:ext cx="90057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mobile_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연령대별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전체적으로</a:t>
            </a:r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검색비중을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많이 차지하고 있으나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40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대의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증가폭이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높음을 알 수 있었으며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4050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대에 대한 전략이 필요하다고 생각했음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5" y="1120810"/>
            <a:ext cx="3024000" cy="15587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00799" y="2649171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8158" y="2648197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9438" y="2648197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6509" y="4471231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02239" y="4466296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5163" y="4456621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63359" y="6359378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9739" y="6403785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55162" y="6403785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47" y="1066376"/>
            <a:ext cx="3024000" cy="1559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04" y="1052143"/>
            <a:ext cx="3024000" cy="1571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045" y="2925766"/>
            <a:ext cx="3024000" cy="15564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284" y="2899176"/>
            <a:ext cx="3024000" cy="15540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6234" y="2899176"/>
            <a:ext cx="3024000" cy="156605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48" y="4806940"/>
            <a:ext cx="3024000" cy="15556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486" y="4764743"/>
            <a:ext cx="3024000" cy="155724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7446" y="4748230"/>
            <a:ext cx="3024000" cy="15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17" y="1140738"/>
            <a:ext cx="3024000" cy="15627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57130" y="2759384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가구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인테리어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4489" y="2758410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디지털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65769" y="2758410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3805" y="4629724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스포츠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레져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2845" y="4705812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식품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99449" y="4614857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출산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육아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73966" y="6553094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D2Coding" panose="020B0609020101020101" pitchFamily="49" charset="-127"/>
                <a:ea typeface="D2Coding" panose="020B0609020101020101" pitchFamily="49" charset="-127"/>
              </a:rPr>
              <a:t>패션잡화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0346" y="6597501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화장품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미용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65769" y="6597501"/>
            <a:ext cx="121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여가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생활편의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484" y="1140738"/>
            <a:ext cx="3024000" cy="15564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017" y="1140738"/>
            <a:ext cx="3024000" cy="1555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087" y="3067988"/>
            <a:ext cx="3024000" cy="15509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484" y="3064310"/>
            <a:ext cx="3024000" cy="155402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054" y="3042004"/>
            <a:ext cx="3024000" cy="15540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617" y="4960505"/>
            <a:ext cx="3024000" cy="15651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537" y="5001930"/>
            <a:ext cx="3024000" cy="156036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054" y="4960505"/>
            <a:ext cx="3024000" cy="15682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11664" y="227513"/>
            <a:ext cx="90057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 pc_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연령대별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전체적으로</a:t>
            </a:r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검색비중을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많이 차지하고 있으나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40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대의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증가폭이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높음을 알 수 있었으며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4050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대에 대한 전략이 필요하다고 생각했음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55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9" y="1850160"/>
            <a:ext cx="5558019" cy="28594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77" y="1820318"/>
            <a:ext cx="5548823" cy="28736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77168" y="4784172"/>
            <a:ext cx="101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모바일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90355" y="4824284"/>
            <a:ext cx="1013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인터넷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5614" y="5554700"/>
            <a:ext cx="109166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모바일에서 연령대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검색추이는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선형관계가 뚜렷하게 보이지만 인터넷에선 약간 다름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인터넷에서 결제가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직접연결되지않고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뭔가 모바일 결제가 편하다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?...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뭔가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인터넷으로보고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모바일로 결제하는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..?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아니면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다른 요소가 있을 수 있음을 추측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32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1665" y="451033"/>
            <a:ext cx="807144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2020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디지털 차트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국내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e-</a:t>
            </a:r>
            <a:r>
              <a:rPr lang="ko-KR" altLang="en-US" sz="1600" b="1" dirty="0" err="1" smtClean="0">
                <a:solidFill>
                  <a:schemeClr val="accent2">
                    <a:lumMod val="75000"/>
                  </a:schemeClr>
                </a:solidFill>
              </a:rPr>
              <a:t>커머스</a:t>
            </a:r>
            <a:r>
              <a:rPr lang="en-US" altLang="ko-KR" sz="1600" b="1" dirty="0" smtClean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DMC REPORT</a:t>
            </a:r>
            <a:endParaRPr lang="en-US" altLang="ko-KR" sz="1500" b="1" dirty="0" smtClean="0">
              <a:solidFill>
                <a:schemeClr val="accent2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부가적으로 어떤 연령대가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타켓이냐에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따라서 어떤 몰에 내 상품을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등록할건지도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중요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3" y="1214048"/>
            <a:ext cx="4729162" cy="5368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72" y="1214048"/>
            <a:ext cx="4525986" cy="51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결론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14" y="1153636"/>
            <a:ext cx="1138984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8.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앞선 내용들을 통해 우리는 온라인과 오프라인의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타켓층이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누구인지 확인할 수 있었고 잠재적 고객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또는 앞으로의 생활 패턴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변화를 통해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어떤식으로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변화가 있을 지 추측해볼 수 있었다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온라인시장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EDA,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주타켓층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대 인데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4050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신유입자가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확장되는 추세를 확인할 수 있었고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4050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대에 대한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타켓층을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잡고 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전략을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UI/UX,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마켓팅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등 전략을 짤 필요가 있다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 4050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검색추이를</a:t>
            </a:r>
            <a:r>
              <a:rPr lang="ko-KR" altLang="en-US" sz="15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넣어봐야겠네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!!!!</a:t>
            </a: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그래서 변화 추이를 확인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,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예측정확도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비교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! </a:t>
            </a: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-&gt; 30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번 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   40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번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   50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번 돌려보기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! </a:t>
            </a: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결론을 넣을 때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4050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 넣기 위해서 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모델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: 40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대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타켓층으로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잡기위한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근거자료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! </a:t>
            </a: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네이버 검색트렌드를 사용한 이유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! ****</a:t>
            </a: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네이버 광고 참고해서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24699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614" y="1062468"/>
            <a:ext cx="113722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EDA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를 통해서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데이터셋을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이렇게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이렇게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했다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.!!</a:t>
            </a:r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선호 성별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선호 연령대로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데이터셋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! -&gt;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선호 연령층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EDA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를 통해서 주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타켓층으로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생각했던 부분들이 실질적으로 매출액에 영향을 주는지 파악하기 위해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Kosis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원데이터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Kosis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+ NAVER(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현재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선호연령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_30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대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Kosis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+ NAVER(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신규유입</a:t>
            </a:r>
            <a:r>
              <a: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40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대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RMSE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비교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범주형 변수 예측 관련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전월대비 증가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감소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-&gt;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맞추기 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9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14" y="1213568"/>
            <a:ext cx="11087100" cy="75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4" y="2117143"/>
            <a:ext cx="11087100" cy="809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7534" y="6065968"/>
            <a:ext cx="11234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 연속된 컬럼들이 유의미한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컬럼임을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증명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1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534" y="6065968"/>
            <a:ext cx="11234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판매매체별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모바일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인터넷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두 집단을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t-test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비교해보았을 때 다름을 알 수 있었다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유의미한 컬럼 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7" y="1119906"/>
            <a:ext cx="6943725" cy="2209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37" y="3444580"/>
            <a:ext cx="5353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8" y="1165221"/>
            <a:ext cx="7835584" cy="15022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7" y="2860671"/>
            <a:ext cx="7835584" cy="1169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534" y="4582608"/>
            <a:ext cx="11234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-&gt;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상품군별 컬럼이 유의미한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컬럼임을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증명 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259" y="1165221"/>
            <a:ext cx="3432083" cy="41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62050" y="535131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분석목표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2080" y="2536650"/>
            <a:ext cx="11958320" cy="1832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온라인 시장 트렌드를 조사를 통한 포스트 코로나 시대에 온라인 소비패턴이 변화 예측</a:t>
            </a:r>
            <a:endParaRPr lang="en-US" altLang="ko-KR" sz="2000" dirty="0" smtClean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7534" y="1005031"/>
            <a:ext cx="188438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01.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537619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랜덤포레스트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320949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520" y="1119633"/>
            <a:ext cx="2300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모형 정확도와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성능비교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89BD7CA-F4FA-4CD0-AEB4-CBB11F5B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13" y="1557399"/>
            <a:ext cx="3406704" cy="385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68A29F-03F7-4C6D-9D9D-E9136AC4C58A}"/>
              </a:ext>
            </a:extLst>
          </p:cNvPr>
          <p:cNvGrpSpPr/>
          <p:nvPr/>
        </p:nvGrpSpPr>
        <p:grpSpPr>
          <a:xfrm>
            <a:off x="1914728" y="1557399"/>
            <a:ext cx="3616628" cy="4762507"/>
            <a:chOff x="3321499" y="1540890"/>
            <a:chExt cx="2667341" cy="36103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E270351-1B99-4998-9242-0038D1CF5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499" y="1540890"/>
              <a:ext cx="2667341" cy="268861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53B20A4-A6C7-4677-8932-CEA5AF181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499" y="4220075"/>
              <a:ext cx="2667331" cy="931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14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537619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의사결정나무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320949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520" y="1119633"/>
            <a:ext cx="2300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모형 정확도와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성능비교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468E25-30AE-412D-A9EF-CCC15EB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90" y="4353817"/>
            <a:ext cx="6876431" cy="222467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0C8BFEE-AA68-4D33-A0D4-299DC400E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21261" r="8750" b="13880"/>
          <a:stretch/>
        </p:blipFill>
        <p:spPr>
          <a:xfrm>
            <a:off x="2714091" y="1442798"/>
            <a:ext cx="6876426" cy="28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모형적합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06.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520" y="1119633"/>
            <a:ext cx="2300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모형 정확도와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성능비교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1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결론 및 한계점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07.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014" y="1450106"/>
            <a:ext cx="5693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결론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  </a:t>
            </a:r>
          </a:p>
        </p:txBody>
      </p:sp>
    </p:spTree>
    <p:extLst>
      <p:ext uri="{BB962C8B-B14F-4D97-AF65-F5344CB8AC3E}">
        <p14:creationId xmlns:p14="http://schemas.microsoft.com/office/powerpoint/2010/main" val="32777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결론 및 한계점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07.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014" y="1450106"/>
            <a:ext cx="1172628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한계점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관심도가 아닌 실제 매출액이 있었다면 보다 정확한 결론이 나왔을 거 같고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온라인과 오프라인의 조사대상이 다르기 때문에 표본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#@$@??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 우려가 되긴 했음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로그기록으로 행동 패턴까지 볼 수 있었다면 더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재밌는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결과가 나올 수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있었거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같은 아쉬움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그래도 온라인 시장에서 더 나아가 모바일에 대한 시장을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@#$@$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좋았음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업체별 점유율도 볼 수 있었으면 참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좋았을텐데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온라인 매출산업군에서 오프라인에서 소비하는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품목이랑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일치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..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하나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..?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영화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다른 놀이 등등 소비 데이터만 있어서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..</a:t>
            </a: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그게 한계점이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되긴하나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???</a:t>
            </a:r>
          </a:p>
          <a:p>
            <a:endParaRPr lang="en-US" altLang="ko-KR" sz="1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네이버데이터랩과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코시스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데이터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합친게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어떻게 보면 표본의 문제가 생길 수 잇지만 어떻게 보면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코시스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매출액에 대한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현실성을 판단할 수도 </a:t>
            </a:r>
            <a:r>
              <a:rPr lang="ko-KR" altLang="en-US" sz="15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있었다는점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0498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9305" y="2589713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49" name="_x321428144" descr="EMB000038085d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2" y="1206725"/>
            <a:ext cx="3783094" cy="254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321428224" descr="EMB000038085d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42" y="1206725"/>
            <a:ext cx="3506224" cy="25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321428144" descr="EMB000038085d6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431" y="1206725"/>
            <a:ext cx="3729887" cy="25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321428064" descr="EMB000038085d6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8" y="3891955"/>
            <a:ext cx="3542762" cy="25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_x321422784" descr="EMB000038085d7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12" y="3891955"/>
            <a:ext cx="3637283" cy="259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_x321422464" descr="EMB000038085d7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289" y="3900630"/>
            <a:ext cx="3626029" cy="259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2032" y="6494593"/>
            <a:ext cx="112343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오프라인과 온라인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비교결과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온라인은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주타켓층이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오프라인은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4050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대로 차이가 있음을 알 수 있었다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08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6205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주제선정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배경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7534" y="5494735"/>
            <a:ext cx="10615890" cy="878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오프라인 </a:t>
            </a:r>
            <a:r>
              <a:rPr lang="ko-KR" altLang="en-US" sz="1300" dirty="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유통데이터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(SDC_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통계센터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롯데제공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보면서 소비자의 성별</a:t>
            </a:r>
            <a:r>
              <a:rPr lang="en-US" altLang="ko-KR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연령대에 대한 비중의 변화가 있음을 발견하였다</a:t>
            </a:r>
            <a:r>
              <a:rPr lang="en-US" altLang="ko-KR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777534" y="1005031"/>
            <a:ext cx="277846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_x321427824" descr="EMB000038085d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4" y="1589806"/>
            <a:ext cx="5355198" cy="382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321428224" descr="EMB000038085d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31" y="1679047"/>
            <a:ext cx="5340363" cy="38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6205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err="1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주제선정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배경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7534" y="5704197"/>
            <a:ext cx="10615890" cy="878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온라인 데이터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비교해서 본 결과 </a:t>
            </a:r>
            <a:r>
              <a:rPr lang="en-US" altLang="ko-KR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4050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대의 신규 유입 등을 </a:t>
            </a:r>
            <a:r>
              <a:rPr lang="en-US" altLang="ko-KR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추측</a:t>
            </a:r>
            <a:r>
              <a:rPr lang="en-US" altLang="ko-KR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해볼 수 있었으며</a:t>
            </a:r>
            <a:r>
              <a:rPr lang="en-US" altLang="ko-KR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 외에 내용들을 산업군별로 자세하게 조사 및 검정을 통해 </a:t>
            </a:r>
            <a:r>
              <a:rPr lang="en-US" altLang="ko-KR" sz="13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</a:t>
            </a:r>
            <a:r>
              <a:rPr lang="ko-KR" altLang="en-US" sz="13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트렌드</a:t>
            </a:r>
            <a:r>
              <a:rPr lang="en-US" altLang="ko-KR" sz="13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”</a:t>
            </a:r>
            <a:r>
              <a:rPr lang="ko-KR" altLang="en-US" sz="1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파악</a:t>
            </a:r>
            <a:r>
              <a:rPr lang="en-US" altLang="ko-KR" sz="1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향후 온라인 시장 변화를 예측하고자 하였음  </a:t>
            </a:r>
            <a:r>
              <a:rPr lang="ko-KR" altLang="en-US" sz="13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300" dirty="0" smtClean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7534" y="1005031"/>
            <a:ext cx="277846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479" y="2786414"/>
            <a:ext cx="5683568" cy="2917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79" y="-637050"/>
            <a:ext cx="5683568" cy="2917704"/>
          </a:xfrm>
          <a:prstGeom prst="rect">
            <a:avLst/>
          </a:prstGeom>
        </p:spPr>
      </p:pic>
      <p:pic>
        <p:nvPicPr>
          <p:cNvPr id="10" name="_x321427824" descr="EMB000038085d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4" y="-1234416"/>
            <a:ext cx="5355198" cy="382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21428224" descr="EMB000038085d5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4" y="2084582"/>
            <a:ext cx="5340363" cy="38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4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데이터수집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7534" y="1005031"/>
            <a:ext cx="229078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534" y="1272753"/>
            <a:ext cx="1008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Kosis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코로나데이터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SDC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통계 데이터센터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롯데 오프라인 데이터 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64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데이터 전처리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77534" y="1005031"/>
            <a:ext cx="286990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02.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534" y="1160993"/>
            <a:ext cx="100856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Kosis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에서 온라인 데이터 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경제심리지수 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소비자심리지수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합친 과정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관련보고서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코로나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19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로 인한 소비패턴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변화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네이버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데이터랩</a:t>
            </a:r>
            <a:r>
              <a:rPr lang="ko-KR" alt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API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가져온거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+ KOSIS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합친거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-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중분류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만든거랑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어떻게 엮었는지 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코로나데이터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4. SDC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통계 데이터센터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롯데 오프라인 데이터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***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계절컬럼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분기컬럼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네이버데이터 검색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merge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한거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NA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값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처리한거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있으면하고</a:t>
            </a:r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중분류로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묶은거랑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제외한거랑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2017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 데이터 </a:t>
            </a:r>
            <a:r>
              <a:rPr lang="ko-KR" alt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넣은거도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!, 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30" y="2003242"/>
            <a:ext cx="6858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8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03.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92" y="1271949"/>
            <a:ext cx="3912827" cy="20550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25" y="3693946"/>
            <a:ext cx="3836591" cy="1976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82" y="1271949"/>
            <a:ext cx="4025801" cy="20550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826" y="3653306"/>
            <a:ext cx="3914358" cy="20350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91127" y="1102373"/>
            <a:ext cx="7681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단위 </a:t>
            </a:r>
            <a:r>
              <a:rPr lang="en-US" altLang="ko-KR" sz="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백만원</a:t>
            </a:r>
            <a:endParaRPr lang="en-US" altLang="ko-KR" sz="7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95346" y="3343489"/>
            <a:ext cx="2185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분기 전체 온라인시장 규모 변화추이</a:t>
            </a:r>
            <a:endParaRPr lang="en-US" altLang="ko-KR" sz="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6783" y="5709793"/>
            <a:ext cx="1774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분기 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pc / </a:t>
            </a:r>
            <a:r>
              <a:rPr lang="en-US" altLang="ko-KR" sz="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mo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규모 변화추이</a:t>
            </a:r>
            <a:endParaRPr lang="en-US" altLang="ko-KR" sz="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6056" y="3421378"/>
            <a:ext cx="2441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분기 온라인 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sz="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온오프라인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규모 변화추이</a:t>
            </a:r>
            <a:endParaRPr lang="en-US" altLang="ko-KR" sz="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2917" y="5796079"/>
            <a:ext cx="2698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년도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분기 </a:t>
            </a:r>
            <a:r>
              <a:rPr lang="ko-KR" altLang="en-US" sz="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종합몰</a:t>
            </a:r>
            <a:r>
              <a:rPr lang="en-US" altLang="ko-KR" sz="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sz="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전문몰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예시필요</a:t>
            </a:r>
            <a:r>
              <a:rPr lang="en-US" altLang="ko-KR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규모 변화추이</a:t>
            </a:r>
            <a:endParaRPr lang="en-US" altLang="ko-KR" sz="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2563" y="6156407"/>
            <a:ext cx="10264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온라인 시장은 꾸준히 성장하고 있고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그중에서</a:t>
            </a:r>
            <a:r>
              <a:rPr lang="ko-KR" altLang="en-US" sz="12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모바일</a:t>
            </a:r>
            <a:r>
              <a:rPr lang="en-US" altLang="ko-KR" sz="12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2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인터넷 시장 관련된 부분을 집중적으로 조사해서 향후 모바일</a:t>
            </a:r>
            <a:r>
              <a:rPr lang="en-US" altLang="ko-KR" sz="12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시장과 인터넷 시장의 </a:t>
            </a:r>
            <a:endParaRPr lang="en-US" altLang="ko-KR" sz="12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성장 가능성을 예측하고자함</a:t>
            </a:r>
            <a:endParaRPr lang="en-US" altLang="ko-KR" sz="12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9662" y="752093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전체적인 온라인시장 관련 데이터 </a:t>
            </a:r>
            <a:endParaRPr lang="en-US" altLang="ko-KR" sz="12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752262" y="3047760"/>
            <a:ext cx="3183199" cy="318319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6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8930" y="535131"/>
            <a:ext cx="318163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250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과정</a:t>
            </a:r>
            <a:endParaRPr lang="ko-KR" altLang="en-US" sz="250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/>
          <p:cNvCxnSpPr>
            <a:endCxn id="4" idx="2"/>
          </p:cNvCxnSpPr>
          <p:nvPr/>
        </p:nvCxnSpPr>
        <p:spPr>
          <a:xfrm>
            <a:off x="777534" y="1005031"/>
            <a:ext cx="2112211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614" y="47769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05.</a:t>
            </a:r>
            <a:endParaRPr lang="ko-KR" altLang="en-US" sz="3200" spc="-150" dirty="0">
              <a:solidFill>
                <a:srgbClr val="00002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8" y="2133632"/>
            <a:ext cx="6297114" cy="32429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20" y="477693"/>
            <a:ext cx="4544224" cy="2351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21803" y="2927039"/>
            <a:ext cx="11729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모바일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6580" y="5488152"/>
            <a:ext cx="11729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전체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22753" y="0"/>
            <a:ext cx="10845506" cy="5617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94275" y="5738213"/>
            <a:ext cx="11729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인터넷</a:t>
            </a:r>
            <a:endParaRPr lang="en-US" altLang="ko-KR" sz="15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657" y="6246039"/>
            <a:ext cx="10882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Pc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에서와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mobile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에서의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산업군별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비중이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다른것을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확인할 수 있었으며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온라인 시장중에서도 모바일 시장의 성장률이 </a:t>
            </a:r>
            <a:endParaRPr lang="en-US" altLang="ko-KR" sz="1500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2017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년 기준 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00%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상승했음을 알 수 있었다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그로인해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각 </a:t>
            </a:r>
            <a:r>
              <a:rPr lang="ko-KR" altLang="en-US" sz="15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산업군별</a:t>
            </a:r>
            <a:r>
              <a:rPr lang="ko-KR" altLang="en-US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각 판매매체별에서의 전략을 다르게 설정이 필요함</a:t>
            </a:r>
            <a:r>
              <a:rPr lang="en-US" altLang="ko-KR" sz="15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994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1414</Words>
  <Application>Microsoft Office PowerPoint</Application>
  <PresentationFormat>와이드스크린</PresentationFormat>
  <Paragraphs>296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Arial</vt:lpstr>
      <vt:lpstr>D2Coding</vt:lpstr>
      <vt:lpstr>나눔스퀘어 ExtraBold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JEONGHUN LEE</cp:lastModifiedBy>
  <cp:revision>109</cp:revision>
  <dcterms:created xsi:type="dcterms:W3CDTF">2017-05-29T09:12:16Z</dcterms:created>
  <dcterms:modified xsi:type="dcterms:W3CDTF">2021-03-20T13:06:24Z</dcterms:modified>
</cp:coreProperties>
</file>